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0"/>
  </p:notesMasterIdLst>
  <p:sldIdLst>
    <p:sldId id="256" r:id="rId2"/>
    <p:sldId id="257" r:id="rId3"/>
    <p:sldId id="272" r:id="rId4"/>
    <p:sldId id="258" r:id="rId5"/>
    <p:sldId id="260" r:id="rId6"/>
    <p:sldId id="261" r:id="rId7"/>
    <p:sldId id="262" r:id="rId8"/>
    <p:sldId id="263" r:id="rId9"/>
    <p:sldId id="264" r:id="rId10"/>
    <p:sldId id="271" r:id="rId11"/>
    <p:sldId id="302" r:id="rId12"/>
    <p:sldId id="259" r:id="rId13"/>
    <p:sldId id="276" r:id="rId14"/>
    <p:sldId id="301" r:id="rId15"/>
    <p:sldId id="288" r:id="rId16"/>
    <p:sldId id="278" r:id="rId17"/>
    <p:sldId id="289" r:id="rId18"/>
    <p:sldId id="290" r:id="rId19"/>
    <p:sldId id="291" r:id="rId20"/>
    <p:sldId id="292" r:id="rId21"/>
    <p:sldId id="293" r:id="rId22"/>
    <p:sldId id="294" r:id="rId23"/>
    <p:sldId id="300" r:id="rId24"/>
    <p:sldId id="296" r:id="rId25"/>
    <p:sldId id="297" r:id="rId26"/>
    <p:sldId id="298" r:id="rId27"/>
    <p:sldId id="299" r:id="rId28"/>
    <p:sldId id="295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4C4352E-86F3-411B-9754-A4EF1C582254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F49C9DC-4FD9-41BE-86F7-FC899938B5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160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C9DC-4FD9-41BE-86F7-FC899938B59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518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Working together they will reduce to an acceptable level the risk of not achieving an objective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C9DC-4FD9-41BE-86F7-FC899938B59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2089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5792"/>
            <a:ext cx="5608320" cy="4581751"/>
          </a:xfrm>
        </p:spPr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732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C9DC-4FD9-41BE-86F7-FC899938B59C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465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C9DC-4FD9-41BE-86F7-FC899938B59C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2094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C9DC-4FD9-41BE-86F7-FC899938B59C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6547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C9DC-4FD9-41BE-86F7-FC899938B59C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2223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C9DC-4FD9-41BE-86F7-FC899938B59C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0979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C9DC-4FD9-41BE-86F7-FC899938B59C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2466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C9DC-4FD9-41BE-86F7-FC899938B59C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4136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C9DC-4FD9-41BE-86F7-FC899938B59C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813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C9DC-4FD9-41BE-86F7-FC899938B59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5120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C9DC-4FD9-41BE-86F7-FC899938B59C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12625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C9DC-4FD9-41BE-86F7-FC899938B59C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6014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C9DC-4FD9-41BE-86F7-FC899938B59C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0666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C9DC-4FD9-41BE-86F7-FC899938B59C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6882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C9DC-4FD9-41BE-86F7-FC899938B59C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9771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C9DC-4FD9-41BE-86F7-FC899938B59C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0035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C9DC-4FD9-41BE-86F7-FC899938B59C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21352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C9DC-4FD9-41BE-86F7-FC899938B59C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7531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C9DC-4FD9-41BE-86F7-FC899938B59C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171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C9DC-4FD9-41BE-86F7-FC899938B59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C9DC-4FD9-41BE-86F7-FC899938B59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192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C9DC-4FD9-41BE-86F7-FC899938B59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3992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C9DC-4FD9-41BE-86F7-FC899938B59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746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C9DC-4FD9-41BE-86F7-FC899938B59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438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C9DC-4FD9-41BE-86F7-FC899938B59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3974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49C9DC-4FD9-41BE-86F7-FC899938B59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93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9D06-B3D4-4CA8-8061-16B331FA8746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C60E-C89D-4FE2-83A1-FC07BF1C14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9D06-B3D4-4CA8-8061-16B331FA8746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C60E-C89D-4FE2-83A1-FC07BF1C14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9D06-B3D4-4CA8-8061-16B331FA8746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C60E-C89D-4FE2-83A1-FC07BF1C14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9D06-B3D4-4CA8-8061-16B331FA8746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C60E-C89D-4FE2-83A1-FC07BF1C14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9D06-B3D4-4CA8-8061-16B331FA8746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C60E-C89D-4FE2-83A1-FC07BF1C146D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9D06-B3D4-4CA8-8061-16B331FA8746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C60E-C89D-4FE2-83A1-FC07BF1C14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9D06-B3D4-4CA8-8061-16B331FA8746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C60E-C89D-4FE2-83A1-FC07BF1C14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9D06-B3D4-4CA8-8061-16B331FA8746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C60E-C89D-4FE2-83A1-FC07BF1C14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9D06-B3D4-4CA8-8061-16B331FA8746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C60E-C89D-4FE2-83A1-FC07BF1C14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9D06-B3D4-4CA8-8061-16B331FA8746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0C60E-C89D-4FE2-83A1-FC07BF1C146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9D06-B3D4-4CA8-8061-16B331FA8746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2A0C60E-C89D-4FE2-83A1-FC07BF1C14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4A9D06-B3D4-4CA8-8061-16B331FA8746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A0C60E-C89D-4FE2-83A1-FC07BF1C146D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457200" y="76200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Importance of Internal Controls to Prevent Fraud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57200" y="2909668"/>
            <a:ext cx="7854696" cy="272361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OMMS Clerks &amp; Treasurer’s Virtual Training</a:t>
            </a:r>
            <a:endParaRPr lang="en-US" dirty="0" smtClean="0"/>
          </a:p>
          <a:p>
            <a:r>
              <a:rPr lang="en-US" dirty="0" smtClean="0"/>
              <a:t>Frank Crawford</a:t>
            </a:r>
            <a:r>
              <a:rPr lang="en-US" dirty="0" smtClean="0"/>
              <a:t>, </a:t>
            </a:r>
            <a:r>
              <a:rPr lang="en-US" dirty="0" smtClean="0"/>
              <a:t>CPA</a:t>
            </a:r>
          </a:p>
          <a:p>
            <a:r>
              <a:rPr lang="en-US" dirty="0" smtClean="0"/>
              <a:t>Crawford &amp; Associates, </a:t>
            </a:r>
            <a:r>
              <a:rPr lang="en-US" dirty="0" smtClean="0"/>
              <a:t>PC</a:t>
            </a:r>
          </a:p>
          <a:p>
            <a:r>
              <a:rPr lang="en-US" dirty="0" smtClean="0"/>
              <a:t>www.crawfordcpas.com</a:t>
            </a:r>
          </a:p>
          <a:p>
            <a:r>
              <a:rPr lang="en-US" dirty="0" smtClean="0"/>
              <a:t>fran</a:t>
            </a:r>
            <a:r>
              <a:rPr lang="en-US" dirty="0" smtClean="0"/>
              <a:t>k@crawfordcpas.com</a:t>
            </a:r>
          </a:p>
          <a:p>
            <a:r>
              <a:rPr lang="en-US" dirty="0" smtClean="0"/>
              <a:t>@</a:t>
            </a:r>
            <a:r>
              <a:rPr lang="en-US" dirty="0" err="1" smtClean="0"/>
              <a:t>fcrawfordcpa</a:t>
            </a:r>
            <a:r>
              <a:rPr lang="en-US" dirty="0" smtClean="0"/>
              <a:t> (twitter)</a:t>
            </a:r>
            <a:endParaRPr lang="en-US" dirty="0"/>
          </a:p>
        </p:txBody>
      </p:sp>
      <p:pic>
        <p:nvPicPr>
          <p:cNvPr id="4" name="Picture 3" descr="P:\FDrive\DATAFILE\OTHER\Logo\New Pictur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952146"/>
            <a:ext cx="760095" cy="71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335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Putting it together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09600" y="2828784"/>
            <a:ext cx="2438400" cy="2733815"/>
          </a:xfrm>
        </p:spPr>
        <p:txBody>
          <a:bodyPr>
            <a:no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/>
              <a:t>Objectives </a:t>
            </a:r>
            <a:r>
              <a:rPr lang="en-US" sz="1800" dirty="0"/>
              <a:t>– what an entity strives to achieve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/>
              <a:t>Components </a:t>
            </a:r>
            <a:r>
              <a:rPr lang="en-US" sz="1800" dirty="0"/>
              <a:t>– what is required to </a:t>
            </a:r>
            <a:r>
              <a:rPr lang="en-US" sz="1800" dirty="0" smtClean="0"/>
              <a:t>achieve </a:t>
            </a:r>
            <a:r>
              <a:rPr lang="en-US" sz="1800" dirty="0"/>
              <a:t>the </a:t>
            </a:r>
            <a:r>
              <a:rPr lang="en-US" sz="1800" dirty="0" smtClean="0"/>
              <a:t>objectives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800" dirty="0" smtClean="0"/>
              <a:t>Organization</a:t>
            </a:r>
            <a:endParaRPr lang="en-US" sz="1800" dirty="0"/>
          </a:p>
          <a:p>
            <a:endParaRPr lang="en-US" sz="1800" dirty="0"/>
          </a:p>
        </p:txBody>
      </p:sp>
      <p:pic>
        <p:nvPicPr>
          <p:cNvPr id="13" name="Picture Placeholder 12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78" b="5078"/>
          <a:stretch>
            <a:fillRect/>
          </a:stretch>
        </p:blipFill>
        <p:spPr/>
      </p:pic>
      <p:pic>
        <p:nvPicPr>
          <p:cNvPr id="5" name="Picture 4" descr="P:\FDrive\DATAFILE\OTHER\Logo\New Picture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952146"/>
            <a:ext cx="760095" cy="71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8360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4144743" y="1744569"/>
            <a:ext cx="3886200" cy="891778"/>
          </a:xfrm>
          <a:prstGeom prst="rect">
            <a:avLst/>
          </a:prstGeom>
          <a:solidFill>
            <a:srgbClr val="D5A83B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150"/>
              </a:spcAft>
            </a:pPr>
            <a:endParaRPr lang="en-US" sz="7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Rectangle 28"/>
          <p:cNvSpPr/>
          <p:nvPr/>
        </p:nvSpPr>
        <p:spPr bwMode="ltGray">
          <a:xfrm>
            <a:off x="4121128" y="4697506"/>
            <a:ext cx="3886200" cy="400050"/>
          </a:xfrm>
          <a:prstGeom prst="rect">
            <a:avLst/>
          </a:prstGeom>
          <a:solidFill>
            <a:srgbClr val="3C421A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150"/>
              </a:spcAft>
            </a:pPr>
            <a:endParaRPr lang="en-US" sz="7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ltGray">
          <a:xfrm>
            <a:off x="4144743" y="4062149"/>
            <a:ext cx="3886200" cy="571500"/>
          </a:xfrm>
          <a:prstGeom prst="rect">
            <a:avLst/>
          </a:prstGeom>
          <a:solidFill>
            <a:srgbClr val="4D447B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150"/>
              </a:spcAft>
            </a:pPr>
            <a:endParaRPr lang="en-US" sz="7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26"/>
          <p:cNvSpPr/>
          <p:nvPr/>
        </p:nvSpPr>
        <p:spPr bwMode="ltGray">
          <a:xfrm>
            <a:off x="4144743" y="3428660"/>
            <a:ext cx="3886200" cy="571500"/>
          </a:xfrm>
          <a:prstGeom prst="rect">
            <a:avLst/>
          </a:prstGeom>
          <a:solidFill>
            <a:srgbClr val="5488BB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150"/>
              </a:spcAft>
            </a:pPr>
            <a:endParaRPr lang="en-US" sz="7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25"/>
          <p:cNvSpPr/>
          <p:nvPr/>
        </p:nvSpPr>
        <p:spPr bwMode="ltGray">
          <a:xfrm>
            <a:off x="4144743" y="2690249"/>
            <a:ext cx="3886200" cy="707834"/>
          </a:xfrm>
          <a:prstGeom prst="rect">
            <a:avLst/>
          </a:prstGeom>
          <a:solidFill>
            <a:srgbClr val="ADA012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spcAft>
                <a:spcPts val="150"/>
              </a:spcAft>
            </a:pPr>
            <a:endParaRPr lang="en-US" sz="7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ltGray">
          <a:xfrm>
            <a:off x="990600" y="2005333"/>
            <a:ext cx="1771649" cy="327422"/>
          </a:xfrm>
          <a:prstGeom prst="rect">
            <a:avLst/>
          </a:prstGeom>
          <a:solidFill>
            <a:srgbClr val="D5A83B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90" tIns="20574" rIns="34290" bIns="20574" anchor="ctr"/>
          <a:lstStyle/>
          <a:p>
            <a:pPr marL="171450" indent="-171450" algn="ctr">
              <a:spcAft>
                <a:spcPts val="150"/>
              </a:spcAft>
              <a:buClr>
                <a:schemeClr val="bg2"/>
              </a:buClr>
              <a:defRPr/>
            </a:pPr>
            <a:r>
              <a:rPr lang="en-GB" sz="1125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Control Environment</a:t>
            </a:r>
          </a:p>
        </p:txBody>
      </p:sp>
      <p:sp>
        <p:nvSpPr>
          <p:cNvPr id="20" name="Rectangle 19"/>
          <p:cNvSpPr/>
          <p:nvPr/>
        </p:nvSpPr>
        <p:spPr bwMode="ltGray">
          <a:xfrm>
            <a:off x="990599" y="2762228"/>
            <a:ext cx="1771650" cy="342900"/>
          </a:xfrm>
          <a:prstGeom prst="rect">
            <a:avLst/>
          </a:prstGeom>
          <a:solidFill>
            <a:srgbClr val="ADA01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90" tIns="20574" rIns="34290" bIns="20574" anchor="ctr"/>
          <a:lstStyle/>
          <a:p>
            <a:pPr marL="171450" indent="-171450" algn="ctr">
              <a:spcAft>
                <a:spcPts val="150"/>
              </a:spcAft>
              <a:buClr>
                <a:schemeClr val="bg2"/>
              </a:buClr>
              <a:defRPr/>
            </a:pPr>
            <a:r>
              <a:rPr lang="en-GB" sz="1125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Risk Assessment</a:t>
            </a:r>
          </a:p>
        </p:txBody>
      </p:sp>
      <p:sp>
        <p:nvSpPr>
          <p:cNvPr id="21" name="Rectangle 20"/>
          <p:cNvSpPr/>
          <p:nvPr/>
        </p:nvSpPr>
        <p:spPr bwMode="ltGray">
          <a:xfrm>
            <a:off x="958120" y="3474756"/>
            <a:ext cx="1771649" cy="342900"/>
          </a:xfrm>
          <a:prstGeom prst="rect">
            <a:avLst/>
          </a:prstGeom>
          <a:solidFill>
            <a:srgbClr val="5488BB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90" tIns="20574" rIns="34290" bIns="20574" anchor="ctr"/>
          <a:lstStyle/>
          <a:p>
            <a:pPr marL="171450" indent="-171450" algn="ctr">
              <a:spcAft>
                <a:spcPts val="150"/>
              </a:spcAft>
              <a:buClr>
                <a:schemeClr val="tx1"/>
              </a:buClr>
              <a:defRPr/>
            </a:pPr>
            <a:r>
              <a:rPr lang="en-GB" sz="1125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Control Activities</a:t>
            </a:r>
          </a:p>
        </p:txBody>
      </p:sp>
      <p:sp>
        <p:nvSpPr>
          <p:cNvPr id="22" name="Rectangle 21"/>
          <p:cNvSpPr/>
          <p:nvPr/>
        </p:nvSpPr>
        <p:spPr bwMode="ltGray">
          <a:xfrm>
            <a:off x="990599" y="4132675"/>
            <a:ext cx="1771650" cy="342900"/>
          </a:xfrm>
          <a:prstGeom prst="rect">
            <a:avLst/>
          </a:prstGeom>
          <a:solidFill>
            <a:srgbClr val="4D447B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90" tIns="20574" rIns="34290" bIns="20574" anchor="ctr"/>
          <a:lstStyle/>
          <a:p>
            <a:pPr algn="ctr">
              <a:spcAft>
                <a:spcPts val="150"/>
              </a:spcAft>
              <a:buClr>
                <a:schemeClr val="tx1"/>
              </a:buClr>
              <a:defRPr/>
            </a:pPr>
            <a:r>
              <a:rPr lang="en-GB" sz="1125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Information &amp; Communication</a:t>
            </a:r>
          </a:p>
        </p:txBody>
      </p:sp>
      <p:sp>
        <p:nvSpPr>
          <p:cNvPr id="23" name="Rectangle 22"/>
          <p:cNvSpPr/>
          <p:nvPr/>
        </p:nvSpPr>
        <p:spPr bwMode="ltGray">
          <a:xfrm>
            <a:off x="990599" y="4725643"/>
            <a:ext cx="1771650" cy="342900"/>
          </a:xfrm>
          <a:prstGeom prst="rect">
            <a:avLst/>
          </a:prstGeom>
          <a:solidFill>
            <a:srgbClr val="3C421A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4290" tIns="20574" rIns="34290" bIns="20574" anchor="ctr"/>
          <a:lstStyle/>
          <a:p>
            <a:pPr marL="171450" indent="-171450" algn="ctr">
              <a:spcAft>
                <a:spcPts val="150"/>
              </a:spcAft>
              <a:buClr>
                <a:schemeClr val="tx1"/>
              </a:buClr>
              <a:defRPr/>
            </a:pPr>
            <a:r>
              <a:rPr lang="en-GB" sz="1125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Monitoring Activities</a:t>
            </a:r>
          </a:p>
        </p:txBody>
      </p:sp>
      <p:sp>
        <p:nvSpPr>
          <p:cNvPr id="25" name="Rectangle 2"/>
          <p:cNvSpPr>
            <a:spLocks noGrp="1"/>
          </p:cNvSpPr>
          <p:nvPr>
            <p:ph type="title"/>
          </p:nvPr>
        </p:nvSpPr>
        <p:spPr>
          <a:xfrm>
            <a:off x="596253" y="1064233"/>
            <a:ext cx="7447301" cy="7429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Updated </a:t>
            </a:r>
            <a:r>
              <a:rPr lang="en-US" dirty="0" smtClean="0"/>
              <a:t>principles of effective internal control</a:t>
            </a:r>
            <a:endParaRPr lang="en-US" dirty="0" smtClean="0">
              <a:solidFill>
                <a:srgbClr val="2A597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316193" y="1773941"/>
            <a:ext cx="3714750" cy="914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indent="-205740">
              <a:spcAft>
                <a:spcPts val="150"/>
              </a:spcAft>
              <a:buFont typeface="+mj-lt"/>
              <a:buAutoNum type="arabicPeriod"/>
              <a:defRPr/>
            </a:pPr>
            <a:r>
              <a:rPr lang="en-US" sz="975" kern="0" dirty="0">
                <a:cs typeface="Arial" pitchFamily="34" charset="0"/>
              </a:rPr>
              <a:t>Demonstrates commitment to integrity and ethical values</a:t>
            </a:r>
          </a:p>
          <a:p>
            <a:pPr indent="-205740">
              <a:spcAft>
                <a:spcPts val="150"/>
              </a:spcAft>
              <a:buFont typeface="+mj-lt"/>
              <a:buAutoNum type="arabicPeriod" startAt="2"/>
              <a:defRPr/>
            </a:pPr>
            <a:r>
              <a:rPr lang="en-US" sz="975" kern="0" dirty="0">
                <a:cs typeface="Arial" pitchFamily="34" charset="0"/>
              </a:rPr>
              <a:t>Exercises oversight responsibility</a:t>
            </a:r>
          </a:p>
          <a:p>
            <a:pPr indent="-205740">
              <a:spcAft>
                <a:spcPts val="150"/>
              </a:spcAft>
              <a:buFont typeface="+mj-lt"/>
              <a:buAutoNum type="arabicPeriod" startAt="2"/>
              <a:defRPr/>
            </a:pPr>
            <a:r>
              <a:rPr lang="en-US" sz="975" kern="0" dirty="0">
                <a:cs typeface="Arial" pitchFamily="34" charset="0"/>
              </a:rPr>
              <a:t>Establishes structure, authority and responsibility</a:t>
            </a:r>
          </a:p>
          <a:p>
            <a:pPr indent="-205740">
              <a:spcAft>
                <a:spcPts val="150"/>
              </a:spcAft>
              <a:buFont typeface="+mj-lt"/>
              <a:buAutoNum type="arabicPeriod" startAt="2"/>
              <a:defRPr/>
            </a:pPr>
            <a:r>
              <a:rPr lang="en-US" sz="975" kern="0" dirty="0">
                <a:cs typeface="Arial" pitchFamily="34" charset="0"/>
              </a:rPr>
              <a:t>Demonstrates commitment to competence</a:t>
            </a:r>
          </a:p>
          <a:p>
            <a:pPr indent="-205740">
              <a:spcAft>
                <a:spcPts val="150"/>
              </a:spcAft>
              <a:buFont typeface="+mj-lt"/>
              <a:buAutoNum type="arabicPeriod" startAt="2"/>
              <a:defRPr/>
            </a:pPr>
            <a:r>
              <a:rPr lang="en-US" sz="975" kern="0" dirty="0">
                <a:cs typeface="Arial" pitchFamily="34" charset="0"/>
              </a:rPr>
              <a:t>Enforces accountability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29277" y="2673207"/>
            <a:ext cx="3801666" cy="361891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indent="-205740">
              <a:spcAft>
                <a:spcPts val="150"/>
              </a:spcAft>
              <a:buFont typeface="+mj-lt"/>
              <a:buAutoNum type="arabicPeriod" startAt="6"/>
              <a:defRPr/>
            </a:pPr>
            <a:r>
              <a:rPr lang="en-US" sz="975" kern="0" dirty="0">
                <a:solidFill>
                  <a:schemeClr val="bg1"/>
                </a:solidFill>
                <a:cs typeface="Arial" pitchFamily="34" charset="0"/>
              </a:rPr>
              <a:t>Specifies suitable objectives</a:t>
            </a:r>
          </a:p>
          <a:p>
            <a:pPr indent="-205740">
              <a:spcAft>
                <a:spcPts val="150"/>
              </a:spcAft>
              <a:buFont typeface="+mj-lt"/>
              <a:buAutoNum type="arabicPeriod" startAt="6"/>
              <a:defRPr/>
            </a:pPr>
            <a:r>
              <a:rPr lang="en-US" sz="975" kern="0" dirty="0">
                <a:solidFill>
                  <a:schemeClr val="bg1"/>
                </a:solidFill>
                <a:cs typeface="Arial" pitchFamily="34" charset="0"/>
              </a:rPr>
              <a:t>Identifies and analyzes risk</a:t>
            </a:r>
          </a:p>
          <a:p>
            <a:pPr indent="-205740">
              <a:spcAft>
                <a:spcPts val="150"/>
              </a:spcAft>
              <a:buFont typeface="+mj-lt"/>
              <a:buAutoNum type="arabicPeriod" startAt="6"/>
              <a:defRPr/>
            </a:pPr>
            <a:r>
              <a:rPr lang="en-US" sz="975" kern="0" dirty="0">
                <a:solidFill>
                  <a:schemeClr val="bg1"/>
                </a:solidFill>
                <a:cs typeface="Arial" pitchFamily="34" charset="0"/>
              </a:rPr>
              <a:t>Assesses fraud risk</a:t>
            </a:r>
          </a:p>
          <a:p>
            <a:pPr indent="-205740">
              <a:spcAft>
                <a:spcPts val="150"/>
              </a:spcAft>
              <a:buFont typeface="+mj-lt"/>
              <a:buAutoNum type="arabicPeriod" startAt="6"/>
              <a:defRPr/>
            </a:pPr>
            <a:r>
              <a:rPr lang="en-US" sz="975" kern="0" dirty="0">
                <a:solidFill>
                  <a:schemeClr val="bg1"/>
                </a:solidFill>
                <a:cs typeface="Arial" pitchFamily="34" charset="0"/>
              </a:rPr>
              <a:t>Identifies and analyzes significant change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16776" y="3474756"/>
            <a:ext cx="3657600" cy="309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 indent="-205740">
              <a:spcAft>
                <a:spcPts val="150"/>
              </a:spcAft>
              <a:buFont typeface="+mj-lt"/>
              <a:buAutoNum type="arabicPeriod" startAt="10"/>
              <a:defRPr/>
            </a:pPr>
            <a:r>
              <a:rPr lang="en-US" sz="975" kern="0" dirty="0">
                <a:solidFill>
                  <a:srgbClr val="FFFFFF"/>
                </a:solidFill>
                <a:cs typeface="Arial" pitchFamily="34" charset="0"/>
              </a:rPr>
              <a:t>Selects and develops control activities</a:t>
            </a:r>
          </a:p>
          <a:p>
            <a:pPr indent="-205740">
              <a:spcAft>
                <a:spcPts val="150"/>
              </a:spcAft>
              <a:defRPr/>
            </a:pPr>
            <a:r>
              <a:rPr lang="en-US" sz="975" kern="0" dirty="0">
                <a:solidFill>
                  <a:srgbClr val="FFFFFF"/>
                </a:solidFill>
                <a:cs typeface="Arial" pitchFamily="34" charset="0"/>
              </a:rPr>
              <a:t>11.  Selects and develops general controls over technology</a:t>
            </a:r>
          </a:p>
          <a:p>
            <a:pPr indent="-205740">
              <a:spcAft>
                <a:spcPts val="150"/>
              </a:spcAft>
              <a:buFont typeface="+mj-lt"/>
              <a:buAutoNum type="arabicPeriod" startAt="12"/>
              <a:defRPr/>
            </a:pPr>
            <a:r>
              <a:rPr lang="en-US" sz="975" kern="0" dirty="0">
                <a:solidFill>
                  <a:srgbClr val="FFFFFF"/>
                </a:solidFill>
                <a:cs typeface="Arial" pitchFamily="34" charset="0"/>
              </a:rPr>
              <a:t>Deploys through policies and procedures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216776" y="4114554"/>
            <a:ext cx="3486150" cy="501419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indent="-205740">
              <a:spcAft>
                <a:spcPts val="150"/>
              </a:spcAft>
              <a:buFont typeface="+mj-lt"/>
              <a:buAutoNum type="arabicPeriod" startAt="13"/>
              <a:defRPr/>
            </a:pPr>
            <a:r>
              <a:rPr lang="en-US" sz="975" dirty="0">
                <a:solidFill>
                  <a:schemeClr val="bg1"/>
                </a:solidFill>
                <a:cs typeface="Arial" pitchFamily="34" charset="0"/>
              </a:rPr>
              <a:t>Uses relevant information</a:t>
            </a:r>
          </a:p>
          <a:p>
            <a:pPr indent="-205740">
              <a:spcAft>
                <a:spcPts val="150"/>
              </a:spcAft>
              <a:buFont typeface="+mj-lt"/>
              <a:buAutoNum type="arabicPeriod" startAt="13"/>
              <a:defRPr/>
            </a:pPr>
            <a:r>
              <a:rPr lang="en-US" sz="975" dirty="0">
                <a:solidFill>
                  <a:schemeClr val="bg1"/>
                </a:solidFill>
                <a:cs typeface="Arial" pitchFamily="34" charset="0"/>
              </a:rPr>
              <a:t>Communicates internally</a:t>
            </a:r>
          </a:p>
          <a:p>
            <a:pPr indent="-205740">
              <a:spcAft>
                <a:spcPts val="150"/>
              </a:spcAft>
              <a:buFont typeface="+mj-lt"/>
              <a:buAutoNum type="arabicPeriod" startAt="13"/>
              <a:defRPr/>
            </a:pPr>
            <a:r>
              <a:rPr lang="en-US" sz="975" dirty="0">
                <a:solidFill>
                  <a:schemeClr val="bg1"/>
                </a:solidFill>
                <a:cs typeface="Arial" pitchFamily="34" charset="0"/>
              </a:rPr>
              <a:t>Communicates externally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184494" y="4756383"/>
            <a:ext cx="3722163" cy="1311819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indent="-205740">
              <a:spcAft>
                <a:spcPts val="150"/>
              </a:spcAft>
              <a:buFont typeface="+mj-lt"/>
              <a:buAutoNum type="arabicPeriod" startAt="16"/>
              <a:defRPr/>
            </a:pPr>
            <a:r>
              <a:rPr lang="en-US" sz="975" dirty="0">
                <a:solidFill>
                  <a:schemeClr val="bg1"/>
                </a:solidFill>
                <a:cs typeface="Arial" pitchFamily="34" charset="0"/>
              </a:rPr>
              <a:t>Conducts ongoing and/or separate evaluations</a:t>
            </a:r>
          </a:p>
          <a:p>
            <a:pPr indent="-205740">
              <a:spcAft>
                <a:spcPts val="150"/>
              </a:spcAft>
              <a:buFont typeface="+mj-lt"/>
              <a:buAutoNum type="arabicPeriod" startAt="16"/>
              <a:defRPr/>
            </a:pPr>
            <a:r>
              <a:rPr lang="en-US" sz="975" dirty="0">
                <a:solidFill>
                  <a:schemeClr val="bg1"/>
                </a:solidFill>
                <a:cs typeface="Arial" pitchFamily="34" charset="0"/>
              </a:rPr>
              <a:t>Evaluates and communicates deficiencies</a:t>
            </a:r>
          </a:p>
        </p:txBody>
      </p:sp>
      <p:pic>
        <p:nvPicPr>
          <p:cNvPr id="18" name="Picture 17" descr="P:\FDrive\DATAFILE\OTHER\Logo\New Pictur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952146"/>
            <a:ext cx="760095" cy="71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33917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Internal Controls?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Reasonable, not absolute assurance of achieving financial objectives</a:t>
            </a:r>
          </a:p>
          <a:p>
            <a:r>
              <a:rPr lang="en-US" dirty="0" smtClean="0"/>
              <a:t>Fairly presented financial statements</a:t>
            </a:r>
          </a:p>
          <a:p>
            <a:r>
              <a:rPr lang="en-US" dirty="0" smtClean="0"/>
              <a:t>Compliance with laws and regulations</a:t>
            </a:r>
          </a:p>
          <a:p>
            <a:r>
              <a:rPr lang="en-US" dirty="0" smtClean="0"/>
              <a:t>Safeguarding of assets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Fraud deterrent</a:t>
            </a:r>
          </a:p>
          <a:p>
            <a:r>
              <a:rPr lang="en-US" dirty="0" smtClean="0"/>
              <a:t>Greater ability to identify, analyze and respond to risk and changes</a:t>
            </a:r>
          </a:p>
        </p:txBody>
      </p:sp>
      <p:pic>
        <p:nvPicPr>
          <p:cNvPr id="4" name="Picture 3" descr="P:\FDrive\DATAFILE\OTHER\Logo\New Pictur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952146"/>
            <a:ext cx="760095" cy="71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5934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Limitations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Faulty judgment</a:t>
            </a:r>
          </a:p>
          <a:p>
            <a:endParaRPr lang="en-US" dirty="0" smtClean="0"/>
          </a:p>
          <a:p>
            <a:r>
              <a:rPr lang="en-US" dirty="0" smtClean="0"/>
              <a:t>Errors and mistakes</a:t>
            </a:r>
          </a:p>
          <a:p>
            <a:endParaRPr lang="en-US" dirty="0" smtClean="0"/>
          </a:p>
          <a:p>
            <a:r>
              <a:rPr lang="en-US" dirty="0" smtClean="0"/>
              <a:t>Override of controls</a:t>
            </a:r>
          </a:p>
          <a:p>
            <a:endParaRPr lang="en-US" dirty="0" smtClean="0"/>
          </a:p>
          <a:p>
            <a:r>
              <a:rPr lang="en-US" dirty="0" smtClean="0"/>
              <a:t>Circumvention by collusion</a:t>
            </a:r>
          </a:p>
          <a:p>
            <a:endParaRPr lang="en-US" dirty="0"/>
          </a:p>
        </p:txBody>
      </p:sp>
      <p:pic>
        <p:nvPicPr>
          <p:cNvPr id="4" name="Picture 3" descr="P:\FDrive\DATAFILE\OTHER\Logo\New Pictur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952146"/>
            <a:ext cx="760095" cy="71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186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fraud triangle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447800"/>
            <a:ext cx="7123176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P:\FDrive\DATAFILE\OTHER\Logo\New Picture.pn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952146"/>
            <a:ext cx="760095" cy="71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8027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Fraud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Motive or pressure – why people </a:t>
            </a:r>
            <a:r>
              <a:rPr lang="en-US" dirty="0" smtClean="0"/>
              <a:t>commit frauds</a:t>
            </a:r>
            <a:endParaRPr lang="en-US" dirty="0" smtClean="0"/>
          </a:p>
          <a:p>
            <a:pPr lvl="2"/>
            <a:r>
              <a:rPr lang="en-US" dirty="0" smtClean="0"/>
              <a:t>Unmanageable personal obligations</a:t>
            </a:r>
          </a:p>
          <a:p>
            <a:pPr marL="667512" lvl="2" indent="0">
              <a:buNone/>
            </a:pPr>
            <a:endParaRPr lang="en-US" dirty="0" smtClean="0"/>
          </a:p>
          <a:p>
            <a:pPr lvl="2"/>
            <a:r>
              <a:rPr lang="en-US" dirty="0" smtClean="0"/>
              <a:t>Addictive vices – gambling</a:t>
            </a:r>
          </a:p>
          <a:p>
            <a:pPr marL="667512" lvl="2" indent="0">
              <a:buNone/>
            </a:pPr>
            <a:endParaRPr lang="en-US" dirty="0" smtClean="0"/>
          </a:p>
          <a:p>
            <a:pPr lvl="2"/>
            <a:r>
              <a:rPr lang="en-US" dirty="0" smtClean="0"/>
              <a:t>Adverse employment relationships</a:t>
            </a:r>
          </a:p>
          <a:p>
            <a:pPr marL="667512" lvl="2" indent="0">
              <a:buNone/>
            </a:pPr>
            <a:endParaRPr lang="en-US" dirty="0" smtClean="0"/>
          </a:p>
          <a:p>
            <a:pPr lvl="2"/>
            <a:r>
              <a:rPr lang="en-US" dirty="0" smtClean="0"/>
              <a:t>Living beyond ones means</a:t>
            </a:r>
          </a:p>
        </p:txBody>
      </p:sp>
      <p:pic>
        <p:nvPicPr>
          <p:cNvPr id="4" name="Picture 3" descr="P:\FDrive\DATAFILE\OTHER\Logo\New Pictur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952146"/>
            <a:ext cx="760095" cy="71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851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Fraud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Opportunity – conditions that make it easy</a:t>
            </a:r>
          </a:p>
          <a:p>
            <a:pPr lvl="1"/>
            <a:r>
              <a:rPr lang="en-US" dirty="0" smtClean="0"/>
              <a:t>Unrestricted access to cash or other assets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Inadequate segregation of duties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Inadequate monitoring or oversight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Records are a mess</a:t>
            </a:r>
          </a:p>
          <a:p>
            <a:pPr lvl="1"/>
            <a:endParaRPr lang="en-US" dirty="0"/>
          </a:p>
        </p:txBody>
      </p:sp>
      <p:pic>
        <p:nvPicPr>
          <p:cNvPr id="4" name="Picture 3" descr="P:\FDrive\DATAFILE\OTHER\Logo\New Pictur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952146"/>
            <a:ext cx="760095" cy="71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086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Fraud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Rationalization – how it is justified</a:t>
            </a:r>
          </a:p>
          <a:p>
            <a:pPr lvl="1"/>
            <a:r>
              <a:rPr lang="en-US" dirty="0" smtClean="0"/>
              <a:t>Dissatisfaction with the job, revenge, unfair treatment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Borrowing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Everyone else does it, it is no big deal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No harm, no foul</a:t>
            </a:r>
          </a:p>
          <a:p>
            <a:pPr lvl="1"/>
            <a:endParaRPr lang="en-US" dirty="0" smtClean="0"/>
          </a:p>
          <a:p>
            <a:pPr marL="393192" lvl="1" indent="0">
              <a:buNone/>
            </a:pPr>
            <a:endParaRPr lang="en-US" dirty="0"/>
          </a:p>
        </p:txBody>
      </p:sp>
      <p:pic>
        <p:nvPicPr>
          <p:cNvPr id="4" name="Picture 3" descr="P:\FDrive\DATAFILE\OTHER\Logo\New Pictur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952146"/>
            <a:ext cx="760095" cy="71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851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Fraud Red 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Employees are scared of superiors</a:t>
            </a:r>
          </a:p>
          <a:p>
            <a:r>
              <a:rPr lang="en-US" dirty="0" smtClean="0"/>
              <a:t>Management override of controls</a:t>
            </a:r>
          </a:p>
          <a:p>
            <a:r>
              <a:rPr lang="en-US" dirty="0" smtClean="0"/>
              <a:t>Lack of time off</a:t>
            </a:r>
          </a:p>
          <a:p>
            <a:r>
              <a:rPr lang="en-US" dirty="0" smtClean="0"/>
              <a:t>Employees with opportunities exhibit evidence of motives or pressure</a:t>
            </a:r>
          </a:p>
          <a:p>
            <a:r>
              <a:rPr lang="en-US" dirty="0" smtClean="0"/>
              <a:t>Cash drawer is out of balance on a daily basis</a:t>
            </a:r>
          </a:p>
          <a:p>
            <a:r>
              <a:rPr lang="en-US" dirty="0" smtClean="0"/>
              <a:t>Bank deposits not being made timely</a:t>
            </a:r>
          </a:p>
          <a:p>
            <a:r>
              <a:rPr lang="en-US" dirty="0" smtClean="0"/>
              <a:t>Bank statements are difficult to reconcile, not reconciled or consistently have differences</a:t>
            </a:r>
            <a:endParaRPr lang="en-US" dirty="0"/>
          </a:p>
        </p:txBody>
      </p:sp>
      <p:pic>
        <p:nvPicPr>
          <p:cNvPr id="4" name="Picture 3" descr="P:\FDrive\DATAFILE\OTHER\Logo\New Pictur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952146"/>
            <a:ext cx="760095" cy="71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65853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Fraud Red 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IRS notices for untimely tax deposits or failure to make deposits</a:t>
            </a:r>
          </a:p>
          <a:p>
            <a:r>
              <a:rPr lang="en-US" dirty="0" smtClean="0"/>
              <a:t>Unexplained budget difference</a:t>
            </a:r>
          </a:p>
          <a:p>
            <a:r>
              <a:rPr lang="en-US" dirty="0" smtClean="0"/>
              <a:t>“Special” handling of certain transactions</a:t>
            </a:r>
          </a:p>
          <a:p>
            <a:r>
              <a:rPr lang="en-US" dirty="0" smtClean="0"/>
              <a:t>Purchasing or payment documentation is lacking or doesn’t exist</a:t>
            </a:r>
          </a:p>
          <a:p>
            <a:r>
              <a:rPr lang="en-US" dirty="0" smtClean="0"/>
              <a:t>Invoices are faxed or photocopy, or appear altered</a:t>
            </a:r>
          </a:p>
          <a:p>
            <a:r>
              <a:rPr lang="en-US" dirty="0" smtClean="0"/>
              <a:t>Vendors have only p.o. boxes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P:\FDrive\DATAFILE\OTHER\Logo\New Pictur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952146"/>
            <a:ext cx="760095" cy="71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1178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we learn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internal controls?</a:t>
            </a:r>
          </a:p>
          <a:p>
            <a:endParaRPr lang="en-US" dirty="0"/>
          </a:p>
          <a:p>
            <a:r>
              <a:rPr lang="en-US" dirty="0" smtClean="0"/>
              <a:t>Why internal controls are important?</a:t>
            </a:r>
          </a:p>
          <a:p>
            <a:endParaRPr lang="en-US" dirty="0"/>
          </a:p>
          <a:p>
            <a:r>
              <a:rPr lang="en-US" dirty="0" smtClean="0"/>
              <a:t>Fraud Alert</a:t>
            </a:r>
          </a:p>
          <a:p>
            <a:endParaRPr lang="en-US" dirty="0"/>
          </a:p>
          <a:p>
            <a:r>
              <a:rPr lang="en-US" dirty="0" smtClean="0"/>
              <a:t>What specifically can we do?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P:\FDrive\DATAFILE\OTHER\Logo\New Pictur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952146"/>
            <a:ext cx="760095" cy="71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3831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Fraud Red 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Contracts or invoices are in amounts just under the dollar threshold that would require bidding or pre-approval</a:t>
            </a:r>
          </a:p>
          <a:p>
            <a:r>
              <a:rPr lang="en-US" dirty="0" smtClean="0"/>
              <a:t>Evidence of excessive use of sole source purchases or certain vendors appear to consistently obtain all or an extraordinary share of the business</a:t>
            </a:r>
          </a:p>
          <a:p>
            <a:r>
              <a:rPr lang="en-US" dirty="0" smtClean="0"/>
              <a:t>Payment are made to unfamiliar employees or terminated employees</a:t>
            </a:r>
          </a:p>
        </p:txBody>
      </p:sp>
      <p:pic>
        <p:nvPicPr>
          <p:cNvPr id="4" name="Picture 3" descr="P:\FDrive\DATAFILE\OTHER\Logo\New Pictur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952146"/>
            <a:ext cx="760095" cy="71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22383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Fraud Red Flags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Family relationships exist within the same entity or department where unusual or questionable spending has </a:t>
            </a:r>
            <a:r>
              <a:rPr lang="en-US" dirty="0" smtClean="0"/>
              <a:t>occurred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Tips or complaints regarding misappropriation of assets or fraud are ignored or not followed up</a:t>
            </a:r>
            <a:endParaRPr lang="en-US" dirty="0"/>
          </a:p>
          <a:p>
            <a:endParaRPr lang="en-US" dirty="0" smtClean="0"/>
          </a:p>
        </p:txBody>
      </p:sp>
      <p:pic>
        <p:nvPicPr>
          <p:cNvPr id="4" name="Picture 3" descr="P:\FDrive\DATAFILE\OTHER\Logo\New Pictur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952146"/>
            <a:ext cx="760095" cy="71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08783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8439"/>
            <a:ext cx="8229600" cy="1143000"/>
          </a:xfrm>
        </p:spPr>
        <p:txBody>
          <a:bodyPr/>
          <a:lstStyle/>
          <a:p>
            <a:r>
              <a:rPr lang="en-US" dirty="0" smtClean="0"/>
              <a:t>Embezzlement Report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13918"/>
            <a:ext cx="8229600" cy="438912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Marquet</a:t>
            </a:r>
            <a:r>
              <a:rPr lang="en-US" dirty="0" smtClean="0"/>
              <a:t> International Ltd</a:t>
            </a:r>
          </a:p>
          <a:p>
            <a:r>
              <a:rPr lang="en-US" dirty="0" smtClean="0"/>
              <a:t>2013 – 6th annual report</a:t>
            </a:r>
          </a:p>
          <a:p>
            <a:r>
              <a:rPr lang="en-US" dirty="0" smtClean="0"/>
              <a:t>Most common scheme – forgery or unauthorized use of company checks, followed by theft of cash receipts and unauthorized electronic transfers</a:t>
            </a:r>
          </a:p>
          <a:p>
            <a:r>
              <a:rPr lang="en-US" dirty="0" smtClean="0"/>
              <a:t>Governments second highest industry with greatest losses from embezzlement.</a:t>
            </a:r>
          </a:p>
          <a:p>
            <a:r>
              <a:rPr lang="en-US" dirty="0" smtClean="0"/>
              <a:t>Average loss for a major case was $1.1 million</a:t>
            </a:r>
          </a:p>
          <a:p>
            <a:r>
              <a:rPr lang="en-US" dirty="0" smtClean="0"/>
              <a:t>Most perpetrators begin embezzling in early 40’s</a:t>
            </a:r>
          </a:p>
          <a:p>
            <a:r>
              <a:rPr lang="en-US" dirty="0" smtClean="0"/>
              <a:t>Major schemes span an average of 5 years</a:t>
            </a:r>
          </a:p>
          <a:p>
            <a:r>
              <a:rPr lang="en-US" dirty="0" smtClean="0"/>
              <a:t>Embezzlers most likely in financial positions</a:t>
            </a:r>
          </a:p>
          <a:p>
            <a:r>
              <a:rPr lang="en-US" dirty="0" smtClean="0"/>
              <a:t>Gambling a clear motivating factor, as well as desire to live lavishly</a:t>
            </a:r>
            <a:endParaRPr lang="en-US" dirty="0"/>
          </a:p>
        </p:txBody>
      </p:sp>
      <p:pic>
        <p:nvPicPr>
          <p:cNvPr id="4" name="Picture 3" descr="P:\FDrive\DATAFILE\OTHER\Logo\New Pictur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952146"/>
            <a:ext cx="760095" cy="71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095531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Detection and </a:t>
            </a:r>
            <a:r>
              <a:rPr lang="en-US" dirty="0" err="1" smtClean="0"/>
              <a:t>Deterence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Strong control environment</a:t>
            </a:r>
          </a:p>
          <a:p>
            <a:pPr lvl="1"/>
            <a:r>
              <a:rPr lang="en-US" dirty="0"/>
              <a:t>Trust is not an internal control function</a:t>
            </a:r>
          </a:p>
          <a:p>
            <a:pPr lvl="1"/>
            <a:r>
              <a:rPr lang="en-US" dirty="0"/>
              <a:t>Avoid lackadaisical (aka lazy) atmosphere </a:t>
            </a:r>
          </a:p>
          <a:p>
            <a:r>
              <a:rPr lang="en-US" dirty="0" smtClean="0"/>
              <a:t>Segregate sensitive duties</a:t>
            </a:r>
          </a:p>
          <a:p>
            <a:r>
              <a:rPr lang="en-US" dirty="0"/>
              <a:t>Robust oversight</a:t>
            </a:r>
          </a:p>
          <a:p>
            <a:pPr lvl="1"/>
            <a:r>
              <a:rPr lang="en-US" dirty="0"/>
              <a:t>Of personnel by management</a:t>
            </a:r>
          </a:p>
          <a:p>
            <a:pPr lvl="1"/>
            <a:r>
              <a:rPr lang="en-US" dirty="0"/>
              <a:t>Of management by governing body</a:t>
            </a:r>
          </a:p>
          <a:p>
            <a:r>
              <a:rPr lang="en-US" dirty="0" smtClean="0"/>
              <a:t>Implement system of interlocking business control oversight tools</a:t>
            </a:r>
          </a:p>
          <a:p>
            <a:pPr lvl="1"/>
            <a:r>
              <a:rPr lang="en-US" dirty="0" smtClean="0"/>
              <a:t>Independent audits</a:t>
            </a:r>
          </a:p>
          <a:p>
            <a:pPr lvl="1"/>
            <a:r>
              <a:rPr lang="en-US" dirty="0" smtClean="0"/>
              <a:t>Ethics hotline reporting</a:t>
            </a:r>
          </a:p>
          <a:p>
            <a:pPr lvl="1"/>
            <a:r>
              <a:rPr lang="en-US" dirty="0" smtClean="0"/>
              <a:t>Strong response to business irregularity suspicions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P:\FDrive\DATAFILE\OTHER\Logo\New Pictur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965507"/>
            <a:ext cx="760095" cy="71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641784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specifically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Segregation of Duties</a:t>
            </a:r>
          </a:p>
          <a:p>
            <a:r>
              <a:rPr lang="en-US" dirty="0" smtClean="0"/>
              <a:t>Regularly rotate responsibilities for accounting personnel</a:t>
            </a:r>
          </a:p>
          <a:p>
            <a:r>
              <a:rPr lang="en-US" dirty="0" smtClean="0"/>
              <a:t>Required time off</a:t>
            </a:r>
          </a:p>
          <a:p>
            <a:r>
              <a:rPr lang="en-US" dirty="0" smtClean="0"/>
              <a:t>Two signatures (with two eyes reviewing)</a:t>
            </a:r>
          </a:p>
          <a:p>
            <a:r>
              <a:rPr lang="en-US" dirty="0" smtClean="0"/>
              <a:t>Maintain unused checks in a lockbox. </a:t>
            </a:r>
          </a:p>
          <a:p>
            <a:r>
              <a:rPr lang="en-US" dirty="0" smtClean="0"/>
              <a:t>Get the best IT service, personnel, and security you can afford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P:\FDrive\DATAFILE\OTHER\Logo\New Pictur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952146"/>
            <a:ext cx="760095" cy="71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335513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specifically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Conduct regular as well as random audits.</a:t>
            </a:r>
          </a:p>
          <a:p>
            <a:r>
              <a:rPr lang="en-US" dirty="0" smtClean="0"/>
              <a:t>Audit petty cash regularly.</a:t>
            </a:r>
          </a:p>
          <a:p>
            <a:r>
              <a:rPr lang="en-US" dirty="0" smtClean="0"/>
              <a:t>Audit company credit card charges regularly.</a:t>
            </a:r>
          </a:p>
          <a:p>
            <a:r>
              <a:rPr lang="en-US" dirty="0" smtClean="0"/>
              <a:t>Audit expense reports regularly.</a:t>
            </a:r>
          </a:p>
          <a:p>
            <a:r>
              <a:rPr lang="en-US" dirty="0" smtClean="0"/>
              <a:t>Be sure each payment, electronic or otherwise, is backed up with appropriate documentation.</a:t>
            </a:r>
          </a:p>
          <a:p>
            <a:r>
              <a:rPr lang="en-US" dirty="0" smtClean="0"/>
              <a:t>Backup financial records daily.</a:t>
            </a:r>
            <a:endParaRPr lang="en-US" dirty="0"/>
          </a:p>
        </p:txBody>
      </p:sp>
      <p:pic>
        <p:nvPicPr>
          <p:cNvPr id="4" name="Picture 3" descr="P:\FDrive\DATAFILE\OTHER\Logo\New Pictur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952146"/>
            <a:ext cx="760095" cy="71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41359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specifically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and reconcile daily deposits.</a:t>
            </a:r>
          </a:p>
          <a:p>
            <a:r>
              <a:rPr lang="en-US" dirty="0" smtClean="0"/>
              <a:t>Bank reconciliations should be made by a different person than those that handle cash receipts and cash disbursements.</a:t>
            </a:r>
          </a:p>
          <a:p>
            <a:r>
              <a:rPr lang="en-US" dirty="0" smtClean="0"/>
              <a:t>Reconcile accounts receivable – utilities and court</a:t>
            </a:r>
          </a:p>
          <a:p>
            <a:r>
              <a:rPr lang="en-US" dirty="0" smtClean="0"/>
              <a:t>Know who your vendors are.</a:t>
            </a:r>
          </a:p>
          <a:p>
            <a:r>
              <a:rPr lang="en-US" dirty="0" smtClean="0"/>
              <a:t>Examine payroll records regularly.</a:t>
            </a:r>
          </a:p>
          <a:p>
            <a:r>
              <a:rPr lang="en-US" dirty="0" smtClean="0"/>
              <a:t>Investigate customer and vendor complaints promptly.</a:t>
            </a:r>
          </a:p>
        </p:txBody>
      </p:sp>
      <p:pic>
        <p:nvPicPr>
          <p:cNvPr id="4" name="Picture 3" descr="P:\FDrive\DATAFILE\OTHER\Logo\New Pictur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952146"/>
            <a:ext cx="760095" cy="71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695315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specifically can we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Conduct pre-employment background checks for all personnel with fiduciary duties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Conduct employee background checks on </a:t>
            </a:r>
            <a:r>
              <a:rPr lang="en-US" u="sng" dirty="0" smtClean="0"/>
              <a:t>current</a:t>
            </a:r>
            <a:r>
              <a:rPr lang="en-US" dirty="0" smtClean="0"/>
              <a:t> employees on a periodic basis, particularly those in financial positions.</a:t>
            </a:r>
          </a:p>
          <a:p>
            <a:r>
              <a:rPr lang="en-US" dirty="0"/>
              <a:t>P</a:t>
            </a:r>
            <a:r>
              <a:rPr lang="en-US" dirty="0" smtClean="0"/>
              <a:t>ay close attention to employee grapevine.</a:t>
            </a:r>
          </a:p>
          <a:p>
            <a:r>
              <a:rPr lang="en-US" dirty="0" smtClean="0"/>
              <a:t>Prosecute perpetrators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P:\FDrive\DATAFILE\OTHER\Logo\New Pictur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952146"/>
            <a:ext cx="760095" cy="71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252837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5" name="Picture 4" descr="P:\FDrive\DATAFILE\OTHER\Logo\New Pictur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952146"/>
            <a:ext cx="760095" cy="71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57013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Control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COSO – Committee of Sponsoring Organizations of the Treadway Commission</a:t>
            </a:r>
          </a:p>
          <a:p>
            <a:pPr marL="393192" lvl="1" indent="0">
              <a:buNone/>
            </a:pPr>
            <a:endParaRPr lang="en-US" dirty="0" smtClean="0"/>
          </a:p>
          <a:p>
            <a:r>
              <a:rPr lang="en-US" dirty="0" smtClean="0"/>
              <a:t>The Green Book – Standards for Internal Control in the Federal Government by Government Accountability Office (GAO and Comptroller General of the U.S.</a:t>
            </a:r>
          </a:p>
          <a:p>
            <a:endParaRPr lang="en-US" dirty="0"/>
          </a:p>
        </p:txBody>
      </p:sp>
      <p:pic>
        <p:nvPicPr>
          <p:cNvPr id="4" name="Picture 3" descr="P:\FDrive\DATAFILE\OTHER\Logo\New Pictur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952146"/>
            <a:ext cx="760095" cy="71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38560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internal controls?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Entity’s process, affected by the entity’s board, management, and personnel, designed to provide reasonable assurances regarding the achievement of objectives</a:t>
            </a:r>
            <a:r>
              <a:rPr lang="en-US" dirty="0"/>
              <a:t> </a:t>
            </a:r>
            <a:r>
              <a:rPr lang="en-US" dirty="0" smtClean="0"/>
              <a:t>relating to operations, reporting, and compliance. </a:t>
            </a:r>
            <a:r>
              <a:rPr lang="en-US" sz="1600" i="1" dirty="0" smtClean="0"/>
              <a:t>- COSO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P:\FDrive\DATAFILE\OTHER\Logo\New Pictur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952146"/>
            <a:ext cx="760095" cy="71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31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Control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Geared to the </a:t>
            </a:r>
            <a:r>
              <a:rPr lang="en-US" i="1" dirty="0" smtClean="0"/>
              <a:t>achievement of objec</a:t>
            </a:r>
            <a:r>
              <a:rPr lang="en-US" dirty="0" smtClean="0"/>
              <a:t>tives – operations, reporting and compliance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 </a:t>
            </a:r>
            <a:r>
              <a:rPr lang="en-US" i="1" dirty="0" smtClean="0"/>
              <a:t>process</a:t>
            </a:r>
            <a:r>
              <a:rPr lang="en-US" dirty="0" smtClean="0"/>
              <a:t> consisting of ongoing tasks and activities – a means to an end, not the end itself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i="1" dirty="0" smtClean="0"/>
              <a:t>Effected by people </a:t>
            </a:r>
            <a:r>
              <a:rPr lang="en-US" dirty="0" smtClean="0"/>
              <a:t>– not just policies, procedures, systems, and forms – about people and actions they take at every all levels of the organization</a:t>
            </a:r>
          </a:p>
        </p:txBody>
      </p:sp>
      <p:pic>
        <p:nvPicPr>
          <p:cNvPr id="4" name="Picture 3" descr="P:\FDrive\DATAFILE\OTHER\Logo\New Pictur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952146"/>
            <a:ext cx="760095" cy="71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493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Internal Control </a:t>
            </a:r>
            <a:r>
              <a:rPr lang="en-US" dirty="0" smtClean="0"/>
              <a:t>Concepts,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provide </a:t>
            </a:r>
            <a:r>
              <a:rPr lang="en-US" i="1" dirty="0"/>
              <a:t>reasonable assurance </a:t>
            </a:r>
            <a:r>
              <a:rPr lang="en-US" dirty="0"/>
              <a:t>– but not absolute </a:t>
            </a:r>
            <a:r>
              <a:rPr lang="en-US" dirty="0" smtClean="0"/>
              <a:t>assurance</a:t>
            </a:r>
          </a:p>
          <a:p>
            <a:endParaRPr lang="en-US" dirty="0"/>
          </a:p>
          <a:p>
            <a:r>
              <a:rPr lang="en-US" i="1" dirty="0"/>
              <a:t>Adaptable to the entity structure </a:t>
            </a:r>
            <a:r>
              <a:rPr lang="en-US" dirty="0" smtClean="0"/>
              <a:t>– flexible in application to the entire entity or process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P:\FDrive\DATAFILE\OTHER\Logo\New Pictur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952146"/>
            <a:ext cx="760095" cy="71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046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Internal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2800" b="1" dirty="0" smtClean="0"/>
              <a:t>Operations</a:t>
            </a:r>
          </a:p>
          <a:p>
            <a:pPr marL="0" indent="0" algn="ctr">
              <a:buNone/>
            </a:pPr>
            <a:endParaRPr lang="en-US" dirty="0"/>
          </a:p>
          <a:p>
            <a:pPr marL="393192" lvl="1" indent="0" algn="ctr">
              <a:buNone/>
            </a:pPr>
            <a:r>
              <a:rPr lang="en-US" dirty="0" smtClean="0"/>
              <a:t>The effectiveness and efficiency of the entity’s operations, including the operational and financial performance goals and safeguarding assets against loss</a:t>
            </a:r>
            <a:endParaRPr lang="en-US" dirty="0"/>
          </a:p>
        </p:txBody>
      </p:sp>
      <p:pic>
        <p:nvPicPr>
          <p:cNvPr id="4" name="Picture 3" descr="P:\FDrive\DATAFILE\OTHER\Logo\New Pictur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952146"/>
            <a:ext cx="760095" cy="71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735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of Internal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dirty="0" smtClean="0"/>
              <a:t>Reporting 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dirty="0" smtClean="0"/>
              <a:t>Internal and External financial and non-financial reporting and may include reliability, timeliness, transparency, or other terms as set forth by regulators, recognized standard setters, or the entity’s policies</a:t>
            </a:r>
            <a:endParaRPr lang="en-US" dirty="0"/>
          </a:p>
        </p:txBody>
      </p:sp>
      <p:pic>
        <p:nvPicPr>
          <p:cNvPr id="4" name="Picture 3" descr="P:\FDrive\DATAFILE\OTHER\Logo\New Pictur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952146"/>
            <a:ext cx="760095" cy="71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9393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of Internal Control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 smtClean="0"/>
              <a:t>Compliance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2800" dirty="0" smtClean="0"/>
              <a:t>Adherence to laws and regulations</a:t>
            </a:r>
            <a:endParaRPr lang="en-US" sz="2800" dirty="0"/>
          </a:p>
        </p:txBody>
      </p:sp>
      <p:pic>
        <p:nvPicPr>
          <p:cNvPr id="4" name="Picture 3" descr="P:\FDrive\DATAFILE\OTHER\Logo\New Pictur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952146"/>
            <a:ext cx="760095" cy="71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354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2207</TotalTime>
  <Words>1117</Words>
  <Application>Microsoft Office PowerPoint</Application>
  <PresentationFormat>On-screen Show (4:3)</PresentationFormat>
  <Paragraphs>219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Constantia</vt:lpstr>
      <vt:lpstr>Wingdings 2</vt:lpstr>
      <vt:lpstr>Flow</vt:lpstr>
      <vt:lpstr>The Importance of Internal Controls to Prevent Fraud</vt:lpstr>
      <vt:lpstr>What will we learn today?</vt:lpstr>
      <vt:lpstr>Internal Control Standards</vt:lpstr>
      <vt:lpstr>What are internal controls?</vt:lpstr>
      <vt:lpstr>Internal Control Concepts</vt:lpstr>
      <vt:lpstr>Internal Control Concepts,</vt:lpstr>
      <vt:lpstr>Objectives of Internal Control</vt:lpstr>
      <vt:lpstr>Objectives of Internal Control</vt:lpstr>
      <vt:lpstr>Objectives of Internal Control</vt:lpstr>
      <vt:lpstr>Putting it together</vt:lpstr>
      <vt:lpstr>Updated principles of effective internal control</vt:lpstr>
      <vt:lpstr>Why Internal Controls?</vt:lpstr>
      <vt:lpstr>Limitations</vt:lpstr>
      <vt:lpstr>PowerPoint Presentation</vt:lpstr>
      <vt:lpstr>Fraud Risk Factors</vt:lpstr>
      <vt:lpstr>Fraud Risk Factors</vt:lpstr>
      <vt:lpstr>Fraud Risk Factors</vt:lpstr>
      <vt:lpstr>Fraud Red Flags</vt:lpstr>
      <vt:lpstr>Fraud Red Flags</vt:lpstr>
      <vt:lpstr>Fraud Red Flags</vt:lpstr>
      <vt:lpstr>Fraud Red Flags</vt:lpstr>
      <vt:lpstr>Embezzlement Report </vt:lpstr>
      <vt:lpstr>Detection and Deterence</vt:lpstr>
      <vt:lpstr>What specifically can we do?</vt:lpstr>
      <vt:lpstr>What specifically can we do?</vt:lpstr>
      <vt:lpstr>What specifically can we do?</vt:lpstr>
      <vt:lpstr>What specifically can we do?</vt:lpstr>
      <vt:lpstr>QUESTIONS?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Practices – The Framework for Excellence</dc:title>
  <dc:creator>Brenda Wright</dc:creator>
  <cp:lastModifiedBy>Frank Crawford</cp:lastModifiedBy>
  <cp:revision>67</cp:revision>
  <cp:lastPrinted>2013-09-23T00:43:46Z</cp:lastPrinted>
  <dcterms:created xsi:type="dcterms:W3CDTF">2013-08-13T22:30:20Z</dcterms:created>
  <dcterms:modified xsi:type="dcterms:W3CDTF">2020-11-09T16:42:43Z</dcterms:modified>
</cp:coreProperties>
</file>